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ira Mono Medium"/>
      <p:regular r:id="rId17"/>
    </p:embeddedFont>
    <p:embeddedFont>
      <p:font typeface="Fira Mono Medium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011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Comparative Performance Evaluation of IPv4 and IPv6 Transmission Protocols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578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Author: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Dhamme Amarasinghe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Ibrahim burhani &amp; Hanzala Bhatti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5387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thesis submitted in partial fulfillment of the requirements for the degree of Master of Applied Technologies in the School of Computing, Electrical &amp; Applied Technology. 06/03/2025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8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75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research provides comprehensive insights into IPv4, IPv6, and transition protocols' performance. Dual-Stack excels in throughput, while IPv4 and ISATAP lead in low jitter.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7187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948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455420" y="4603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Mbits/sec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09408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Max throughput (Dual-Stack, IPv4).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357187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4.82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97523" y="4603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509408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Min delay (Dual-Stack).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357187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0.000226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339626" y="4603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509408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Min jitter (ISATAP, IPv4).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71214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IPv4 consistently outperformed IPv6 across all metrics. Dual-Stack emerged as the best transition protocol for throughput, while ISATAP was best for jitter. These findings are crucial for network engineers optimizing systems and navigating the IPv6 transition.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181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Introduction: The Evolving Internet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300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Internet, connecting billions of devices from laptops to IoT appliances, faces increasing demand. Internet Protocol (IP) is its cornerstone, with IPv4 as the long-standing driver and IPv6 as its successor, designed to overcome IPv4's limitations.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33957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4260771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IPv4: Limitations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75118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32-bit address space, exhausted by device growth. Relied on NAT to extend utility.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4033957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8" name="Text 6"/>
          <p:cNvSpPr/>
          <p:nvPr/>
        </p:nvSpPr>
        <p:spPr>
          <a:xfrm>
            <a:off x="7655362" y="4260771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IPv6: The Solution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4751189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128-bit address space, virtually limitless. Improved efficiency, reduced fragmentation, mandatory IPSec support.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2186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Transitioning to IPv6 presents challenges, including dual-stack complexity and the role of tunneling strategies like 6to4 and ISATAP.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8466"/>
            <a:ext cx="129270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Transition Protocols: Bridging the Gap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74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chapter explores the foundational theories of IPv4 and IPv6, and the transition techniques 6to4, ISATAP, and Dual-Stack. These are instrumental in shaping data communication across networks today.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88362"/>
            <a:ext cx="1134070" cy="13608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54674" y="3315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Dual-Stack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54674" y="380559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Devices operate with both IPv4 and IPv6 simultaneously, ensuring seamless functionality during transition.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449247"/>
            <a:ext cx="1134070" cy="13608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4674" y="4676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6to4 Tunneling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54674" y="516647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Automates IPv6 tunnel creation over IPv4 networks, facilitating communication between IPv6 devices.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810131"/>
            <a:ext cx="1134070" cy="13608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54674" y="6036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ISATAP Tunneling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154674" y="652736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Allows IPv6 packets over IPv4 infrastructure by treating the IPv4 network as a link layer.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167"/>
            <a:ext cx="129270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IPv4 vs IPv6 Performance In Real-World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957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90-credit thesis compares IPv4 and IPv6 performance, evaluating transition mechanisms like 6to4, ISATAP, and Dual-Stack. Using specially configured testbeds with Cisco 2900 series routers and CAT8 cables, we measure throughput, delay, and jitter across various packet sizes.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53433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653433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91072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Findings: Throughput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75547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Max throughput: 948 Mbits/sec (IPv4, Dual-Stack). Min throughput: 914 Mbits/sec (6to4).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653433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653433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910727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Findings: Delay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40114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Max delay: 39.55 ms (IPv6). Min delay: 4.82 ms (Dual-Stack).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653433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653433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910727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Findings: Jitter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40114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Highest jitter: 0.000406 ms (6to4). Lowest jitter: 0.000226 ms (ISATAP, IPv4).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3566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findings emphasize a strategic approach to IPv6 adoption, leveraging transition protocols for uninterrupted service and scalability.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970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Experimental Results: Throughput Analysis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section analyzes throughput data from our testbeds, evaluating IPv4, IPv6, Dual-Stack, 6to4, and ISATAP across various packet sizes (128 to 1408 bytes). TCP protocol was used for all tests.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01936"/>
            <a:ext cx="13836729" cy="74081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097881" y="861012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B80087"/>
          </a:solidFill>
          <a:ln/>
        </p:spPr>
      </p:sp>
      <p:sp>
        <p:nvSpPr>
          <p:cNvPr id="6" name="Text 3"/>
          <p:cNvSpPr/>
          <p:nvPr/>
        </p:nvSpPr>
        <p:spPr>
          <a:xfrm>
            <a:off x="2272189" y="8610124"/>
            <a:ext cx="769977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IPv4 (Mbit/sec)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4044434" y="861012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400B4"/>
          </a:solidFill>
          <a:ln/>
        </p:spPr>
      </p:sp>
      <p:sp>
        <p:nvSpPr>
          <p:cNvPr id="8" name="Text 5"/>
          <p:cNvSpPr/>
          <p:nvPr/>
        </p:nvSpPr>
        <p:spPr>
          <a:xfrm>
            <a:off x="4218742" y="8610124"/>
            <a:ext cx="771287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IPv6 (Mbit/sec)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6675477" y="861012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F31C9"/>
          </a:solidFill>
          <a:ln/>
        </p:spPr>
      </p:sp>
      <p:sp>
        <p:nvSpPr>
          <p:cNvPr id="10" name="Text 7"/>
          <p:cNvSpPr/>
          <p:nvPr/>
        </p:nvSpPr>
        <p:spPr>
          <a:xfrm>
            <a:off x="6849785" y="8610124"/>
            <a:ext cx="1104900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Dual-Stack (Mbit/sec)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9634537" y="861012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F6DD9"/>
          </a:solidFill>
          <a:ln/>
        </p:spPr>
      </p:sp>
      <p:sp>
        <p:nvSpPr>
          <p:cNvPr id="12" name="Text 9"/>
          <p:cNvSpPr/>
          <p:nvPr/>
        </p:nvSpPr>
        <p:spPr>
          <a:xfrm>
            <a:off x="9808845" y="8610124"/>
            <a:ext cx="782479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6to4 (Mbit/sec)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11588115" y="861012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FA9E8"/>
          </a:solidFill>
          <a:ln/>
        </p:spPr>
      </p:sp>
      <p:sp>
        <p:nvSpPr>
          <p:cNvPr id="14" name="Text 11"/>
          <p:cNvSpPr/>
          <p:nvPr/>
        </p:nvSpPr>
        <p:spPr>
          <a:xfrm>
            <a:off x="11762423" y="8610124"/>
            <a:ext cx="894040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ISATAP (Mbit/sec)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396835" y="9077920"/>
            <a:ext cx="4536638" cy="1288256"/>
          </a:xfrm>
          <a:prstGeom prst="roundRect">
            <a:avLst>
              <a:gd name="adj" fmla="val 1321"/>
            </a:avLst>
          </a:prstGeom>
          <a:solidFill>
            <a:srgbClr val="2E2E2F"/>
          </a:solidFill>
          <a:ln/>
        </p:spPr>
      </p:sp>
      <p:sp>
        <p:nvSpPr>
          <p:cNvPr id="16" name="Shape 13"/>
          <p:cNvSpPr/>
          <p:nvPr/>
        </p:nvSpPr>
        <p:spPr>
          <a:xfrm>
            <a:off x="510183" y="919126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FF6BD8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766" y="9284851"/>
            <a:ext cx="152995" cy="15299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510183" y="964477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IPv4 Dominance</a:t>
            </a:r>
            <a:endParaRPr lang="en-US" sz="1100" dirty="0"/>
          </a:p>
        </p:txBody>
      </p:sp>
      <p:sp>
        <p:nvSpPr>
          <p:cNvPr id="19" name="Text 15"/>
          <p:cNvSpPr/>
          <p:nvPr/>
        </p:nvSpPr>
        <p:spPr>
          <a:xfrm>
            <a:off x="510183" y="9889927"/>
            <a:ext cx="43099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Consistently highest throughput, peaking at 948 Mbits/sec due to smaller header size.</a:t>
            </a:r>
            <a:endParaRPr lang="en-US" sz="850" dirty="0"/>
          </a:p>
        </p:txBody>
      </p:sp>
      <p:sp>
        <p:nvSpPr>
          <p:cNvPr id="20" name="Shape 16"/>
          <p:cNvSpPr/>
          <p:nvPr/>
        </p:nvSpPr>
        <p:spPr>
          <a:xfrm>
            <a:off x="5046821" y="9077920"/>
            <a:ext cx="4536638" cy="1288256"/>
          </a:xfrm>
          <a:prstGeom prst="roundRect">
            <a:avLst>
              <a:gd name="adj" fmla="val 1321"/>
            </a:avLst>
          </a:prstGeom>
          <a:solidFill>
            <a:srgbClr val="2E2E2F"/>
          </a:solidFill>
          <a:ln/>
        </p:spPr>
      </p:sp>
      <p:sp>
        <p:nvSpPr>
          <p:cNvPr id="21" name="Shape 17"/>
          <p:cNvSpPr/>
          <p:nvPr/>
        </p:nvSpPr>
        <p:spPr>
          <a:xfrm>
            <a:off x="5160169" y="919126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FF6BD8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3752" y="9284851"/>
            <a:ext cx="152995" cy="15299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5160169" y="9644777"/>
            <a:ext cx="178534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Dual-Stack Efficiency</a:t>
            </a:r>
            <a:endParaRPr lang="en-US" sz="1100" dirty="0"/>
          </a:p>
        </p:txBody>
      </p:sp>
      <p:sp>
        <p:nvSpPr>
          <p:cNvPr id="24" name="Text 19"/>
          <p:cNvSpPr/>
          <p:nvPr/>
        </p:nvSpPr>
        <p:spPr>
          <a:xfrm>
            <a:off x="5160169" y="9889927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Matches IPv4's peak at 948 Mbits/sec for larger packets, balancing both protocols.</a:t>
            </a:r>
            <a:endParaRPr lang="en-US" sz="850" dirty="0"/>
          </a:p>
        </p:txBody>
      </p:sp>
      <p:sp>
        <p:nvSpPr>
          <p:cNvPr id="25" name="Shape 20"/>
          <p:cNvSpPr/>
          <p:nvPr/>
        </p:nvSpPr>
        <p:spPr>
          <a:xfrm>
            <a:off x="9696807" y="9077920"/>
            <a:ext cx="4536638" cy="1288256"/>
          </a:xfrm>
          <a:prstGeom prst="roundRect">
            <a:avLst>
              <a:gd name="adj" fmla="val 1321"/>
            </a:avLst>
          </a:prstGeom>
          <a:solidFill>
            <a:srgbClr val="2E2E2F"/>
          </a:solidFill>
          <a:ln/>
        </p:spPr>
      </p:sp>
      <p:sp>
        <p:nvSpPr>
          <p:cNvPr id="26" name="Shape 21"/>
          <p:cNvSpPr/>
          <p:nvPr/>
        </p:nvSpPr>
        <p:spPr>
          <a:xfrm>
            <a:off x="9810155" y="9191268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FF6BD8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3738" y="9284851"/>
            <a:ext cx="152995" cy="152995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9810155" y="9644777"/>
            <a:ext cx="153031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Tunneling Overhead</a:t>
            </a:r>
            <a:endParaRPr lang="en-US" sz="1100" dirty="0"/>
          </a:p>
        </p:txBody>
      </p:sp>
      <p:sp>
        <p:nvSpPr>
          <p:cNvPr id="29" name="Text 23"/>
          <p:cNvSpPr/>
          <p:nvPr/>
        </p:nvSpPr>
        <p:spPr>
          <a:xfrm>
            <a:off x="9810155" y="9889927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6to4 and ISATAP show lower throughput due to encapsulation overhead.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932" y="322064"/>
            <a:ext cx="6324005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Experimental Results: Delay Analysis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09932" y="922377"/>
            <a:ext cx="13810536" cy="187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section presents the network delay analysis for IPv4, IPv6, Dual-Stack, 6to4, and ISATAP across varying packet sizes (128 to 1408 bytes).</a:t>
            </a:r>
            <a:endParaRPr lang="en-US" sz="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932" y="1241465"/>
            <a:ext cx="13810536" cy="738235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389584" y="8623816"/>
            <a:ext cx="117038" cy="117038"/>
          </a:xfrm>
          <a:prstGeom prst="roundRect">
            <a:avLst>
              <a:gd name="adj" fmla="val 15626"/>
            </a:avLst>
          </a:prstGeom>
          <a:solidFill>
            <a:srgbClr val="B80087"/>
          </a:solidFill>
          <a:ln/>
        </p:spPr>
      </p:sp>
      <p:sp>
        <p:nvSpPr>
          <p:cNvPr id="6" name="Text 3"/>
          <p:cNvSpPr/>
          <p:nvPr/>
        </p:nvSpPr>
        <p:spPr>
          <a:xfrm>
            <a:off x="2567583" y="8623816"/>
            <a:ext cx="482441" cy="117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IPv4 (ms)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4191595" y="8623816"/>
            <a:ext cx="117038" cy="117038"/>
          </a:xfrm>
          <a:prstGeom prst="roundRect">
            <a:avLst>
              <a:gd name="adj" fmla="val 15626"/>
            </a:avLst>
          </a:prstGeom>
          <a:solidFill>
            <a:srgbClr val="F400B4"/>
          </a:solidFill>
          <a:ln/>
        </p:spPr>
      </p:sp>
      <p:sp>
        <p:nvSpPr>
          <p:cNvPr id="8" name="Text 5"/>
          <p:cNvSpPr/>
          <p:nvPr/>
        </p:nvSpPr>
        <p:spPr>
          <a:xfrm>
            <a:off x="4369594" y="8623816"/>
            <a:ext cx="483751" cy="117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IPv6 (ms)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6812042" y="8623816"/>
            <a:ext cx="117038" cy="117038"/>
          </a:xfrm>
          <a:prstGeom prst="roundRect">
            <a:avLst>
              <a:gd name="adj" fmla="val 15626"/>
            </a:avLst>
          </a:prstGeom>
          <a:solidFill>
            <a:srgbClr val="FF31C9"/>
          </a:solidFill>
          <a:ln/>
        </p:spPr>
      </p:sp>
      <p:sp>
        <p:nvSpPr>
          <p:cNvPr id="10" name="Text 7"/>
          <p:cNvSpPr/>
          <p:nvPr/>
        </p:nvSpPr>
        <p:spPr>
          <a:xfrm>
            <a:off x="6990040" y="8623816"/>
            <a:ext cx="828199" cy="117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Dual-Stack (ms)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9770983" y="8623816"/>
            <a:ext cx="117038" cy="117038"/>
          </a:xfrm>
          <a:prstGeom prst="roundRect">
            <a:avLst>
              <a:gd name="adj" fmla="val 15626"/>
            </a:avLst>
          </a:prstGeom>
          <a:solidFill>
            <a:srgbClr val="FF6DD9"/>
          </a:solidFill>
          <a:ln/>
        </p:spPr>
      </p:sp>
      <p:sp>
        <p:nvSpPr>
          <p:cNvPr id="12" name="Text 9"/>
          <p:cNvSpPr/>
          <p:nvPr/>
        </p:nvSpPr>
        <p:spPr>
          <a:xfrm>
            <a:off x="9948982" y="8623816"/>
            <a:ext cx="495419" cy="117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6to4 (ms)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11580257" y="8623816"/>
            <a:ext cx="117038" cy="117038"/>
          </a:xfrm>
          <a:prstGeom prst="roundRect">
            <a:avLst>
              <a:gd name="adj" fmla="val 15626"/>
            </a:avLst>
          </a:prstGeom>
          <a:solidFill>
            <a:srgbClr val="FFA9E8"/>
          </a:solidFill>
          <a:ln/>
        </p:spPr>
      </p:sp>
      <p:sp>
        <p:nvSpPr>
          <p:cNvPr id="14" name="Text 11"/>
          <p:cNvSpPr/>
          <p:nvPr/>
        </p:nvSpPr>
        <p:spPr>
          <a:xfrm>
            <a:off x="11758255" y="8623816"/>
            <a:ext cx="610552" cy="117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ISATAP (ms)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409932" y="9282589"/>
            <a:ext cx="4525447" cy="1053108"/>
          </a:xfrm>
          <a:prstGeom prst="roundRect">
            <a:avLst>
              <a:gd name="adj" fmla="val 6946"/>
            </a:avLst>
          </a:prstGeom>
          <a:solidFill>
            <a:srgbClr val="0F0F10"/>
          </a:solidFill>
          <a:ln/>
        </p:spPr>
      </p:sp>
      <p:sp>
        <p:nvSpPr>
          <p:cNvPr id="16" name="Shape 13"/>
          <p:cNvSpPr/>
          <p:nvPr/>
        </p:nvSpPr>
        <p:spPr>
          <a:xfrm>
            <a:off x="409932" y="9267349"/>
            <a:ext cx="4525447" cy="60960"/>
          </a:xfrm>
          <a:prstGeom prst="roundRect">
            <a:avLst>
              <a:gd name="adj" fmla="val 28824"/>
            </a:avLst>
          </a:prstGeom>
          <a:solidFill>
            <a:srgbClr val="FF6BD8"/>
          </a:solidFill>
          <a:ln/>
        </p:spPr>
      </p:sp>
      <p:sp>
        <p:nvSpPr>
          <p:cNvPr id="17" name="Shape 14"/>
          <p:cNvSpPr/>
          <p:nvPr/>
        </p:nvSpPr>
        <p:spPr>
          <a:xfrm>
            <a:off x="2496919" y="9106972"/>
            <a:ext cx="351353" cy="351353"/>
          </a:xfrm>
          <a:prstGeom prst="roundRect">
            <a:avLst>
              <a:gd name="adj" fmla="val 260251"/>
            </a:avLst>
          </a:prstGeom>
          <a:solidFill>
            <a:srgbClr val="FF6BD8"/>
          </a:solidFill>
          <a:ln/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2290" y="9212342"/>
            <a:ext cx="140494" cy="140494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42211" y="9575363"/>
            <a:ext cx="1580436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IPv4: Lowest Delay</a:t>
            </a:r>
            <a:endParaRPr lang="en-US" sz="1150" dirty="0"/>
          </a:p>
        </p:txBody>
      </p:sp>
      <p:sp>
        <p:nvSpPr>
          <p:cNvPr id="20" name="Text 16"/>
          <p:cNvSpPr/>
          <p:nvPr/>
        </p:nvSpPr>
        <p:spPr>
          <a:xfrm>
            <a:off x="542211" y="9828609"/>
            <a:ext cx="4260890" cy="374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Consistently lowest delays (6.5 ms at 1408 bytes) due to lower processing overhead.</a:t>
            </a:r>
            <a:endParaRPr lang="en-US" sz="900" dirty="0"/>
          </a:p>
        </p:txBody>
      </p:sp>
      <p:sp>
        <p:nvSpPr>
          <p:cNvPr id="21" name="Shape 17"/>
          <p:cNvSpPr/>
          <p:nvPr/>
        </p:nvSpPr>
        <p:spPr>
          <a:xfrm>
            <a:off x="5052417" y="9282589"/>
            <a:ext cx="4525447" cy="1053108"/>
          </a:xfrm>
          <a:prstGeom prst="roundRect">
            <a:avLst>
              <a:gd name="adj" fmla="val 6946"/>
            </a:avLst>
          </a:prstGeom>
          <a:solidFill>
            <a:srgbClr val="0F0F10"/>
          </a:solidFill>
          <a:ln/>
        </p:spPr>
      </p:sp>
      <p:sp>
        <p:nvSpPr>
          <p:cNvPr id="22" name="Shape 18"/>
          <p:cNvSpPr/>
          <p:nvPr/>
        </p:nvSpPr>
        <p:spPr>
          <a:xfrm>
            <a:off x="5052417" y="9267349"/>
            <a:ext cx="4525447" cy="60960"/>
          </a:xfrm>
          <a:prstGeom prst="roundRect">
            <a:avLst>
              <a:gd name="adj" fmla="val 28824"/>
            </a:avLst>
          </a:prstGeom>
          <a:solidFill>
            <a:srgbClr val="FF6BD8"/>
          </a:solidFill>
          <a:ln/>
        </p:spPr>
      </p:sp>
      <p:sp>
        <p:nvSpPr>
          <p:cNvPr id="23" name="Shape 19"/>
          <p:cNvSpPr/>
          <p:nvPr/>
        </p:nvSpPr>
        <p:spPr>
          <a:xfrm>
            <a:off x="7139404" y="9106972"/>
            <a:ext cx="351353" cy="351353"/>
          </a:xfrm>
          <a:prstGeom prst="roundRect">
            <a:avLst>
              <a:gd name="adj" fmla="val 260251"/>
            </a:avLst>
          </a:prstGeom>
          <a:solidFill>
            <a:srgbClr val="FF6BD8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4775" y="9212342"/>
            <a:ext cx="140494" cy="140494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5184696" y="9575363"/>
            <a:ext cx="1668185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IPv6: Highest Delay</a:t>
            </a:r>
            <a:endParaRPr lang="en-US" sz="1150" dirty="0"/>
          </a:p>
        </p:txBody>
      </p:sp>
      <p:sp>
        <p:nvSpPr>
          <p:cNvPr id="26" name="Text 21"/>
          <p:cNvSpPr/>
          <p:nvPr/>
        </p:nvSpPr>
        <p:spPr>
          <a:xfrm>
            <a:off x="5184696" y="9828609"/>
            <a:ext cx="4260890" cy="187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Highest initial delays (39.55 ms at 384 bytes), but improves with larger packets.</a:t>
            </a:r>
            <a:endParaRPr lang="en-US" sz="900" dirty="0"/>
          </a:p>
        </p:txBody>
      </p:sp>
      <p:sp>
        <p:nvSpPr>
          <p:cNvPr id="27" name="Shape 22"/>
          <p:cNvSpPr/>
          <p:nvPr/>
        </p:nvSpPr>
        <p:spPr>
          <a:xfrm>
            <a:off x="9694902" y="9282589"/>
            <a:ext cx="4525447" cy="1053108"/>
          </a:xfrm>
          <a:prstGeom prst="roundRect">
            <a:avLst>
              <a:gd name="adj" fmla="val 6946"/>
            </a:avLst>
          </a:prstGeom>
          <a:solidFill>
            <a:srgbClr val="0F0F10"/>
          </a:solidFill>
          <a:ln/>
        </p:spPr>
      </p:sp>
      <p:sp>
        <p:nvSpPr>
          <p:cNvPr id="28" name="Shape 23"/>
          <p:cNvSpPr/>
          <p:nvPr/>
        </p:nvSpPr>
        <p:spPr>
          <a:xfrm>
            <a:off x="9694902" y="9267349"/>
            <a:ext cx="4525447" cy="60960"/>
          </a:xfrm>
          <a:prstGeom prst="roundRect">
            <a:avLst>
              <a:gd name="adj" fmla="val 28824"/>
            </a:avLst>
          </a:prstGeom>
          <a:solidFill>
            <a:srgbClr val="FF6BD8"/>
          </a:solidFill>
          <a:ln/>
        </p:spPr>
      </p:sp>
      <p:sp>
        <p:nvSpPr>
          <p:cNvPr id="29" name="Shape 24"/>
          <p:cNvSpPr/>
          <p:nvPr/>
        </p:nvSpPr>
        <p:spPr>
          <a:xfrm>
            <a:off x="11781889" y="9106972"/>
            <a:ext cx="351353" cy="351353"/>
          </a:xfrm>
          <a:prstGeom prst="roundRect">
            <a:avLst>
              <a:gd name="adj" fmla="val 260251"/>
            </a:avLst>
          </a:prstGeom>
          <a:solidFill>
            <a:srgbClr val="FF6BD8"/>
          </a:solidFill>
          <a:ln/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87260" y="9212342"/>
            <a:ext cx="140494" cy="140494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9827181" y="9575363"/>
            <a:ext cx="1756053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Dual-Stack: Moderate</a:t>
            </a:r>
            <a:endParaRPr lang="en-US" sz="1150" dirty="0"/>
          </a:p>
        </p:txBody>
      </p:sp>
      <p:sp>
        <p:nvSpPr>
          <p:cNvPr id="32" name="Text 26"/>
          <p:cNvSpPr/>
          <p:nvPr/>
        </p:nvSpPr>
        <p:spPr>
          <a:xfrm>
            <a:off x="9827181" y="9828609"/>
            <a:ext cx="4260890" cy="187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Balances IPv4 and IPv6, with lowest delay at 4.82 ms for 1408 bytes.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745" y="340757"/>
            <a:ext cx="6877645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Experimental Results: Jitter Analysis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3745" y="975955"/>
            <a:ext cx="1376291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section examines jitter across IPv4, IPv6, Dual-Stack, 6to4, and ISATAP, revealing how each protocol manages packet timing variability.</a:t>
            </a:r>
            <a:endParaRPr lang="en-US" sz="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745" y="1313617"/>
            <a:ext cx="13762911" cy="733520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368987" y="8648819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B80087"/>
          </a:solidFill>
          <a:ln/>
        </p:spPr>
      </p:sp>
      <p:sp>
        <p:nvSpPr>
          <p:cNvPr id="6" name="Text 3"/>
          <p:cNvSpPr/>
          <p:nvPr/>
        </p:nvSpPr>
        <p:spPr>
          <a:xfrm>
            <a:off x="2553891" y="8648819"/>
            <a:ext cx="510421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IPv4 (ms)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4183618" y="8648819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F400B4"/>
          </a:solidFill>
          <a:ln/>
        </p:spPr>
      </p:sp>
      <p:sp>
        <p:nvSpPr>
          <p:cNvPr id="8" name="Text 5"/>
          <p:cNvSpPr/>
          <p:nvPr/>
        </p:nvSpPr>
        <p:spPr>
          <a:xfrm>
            <a:off x="4368522" y="8648819"/>
            <a:ext cx="511850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IPv6 (ms)</a:t>
            </a:r>
            <a:endParaRPr lang="en-US" sz="950" dirty="0"/>
          </a:p>
        </p:txBody>
      </p:sp>
      <p:sp>
        <p:nvSpPr>
          <p:cNvPr id="9" name="Shape 6"/>
          <p:cNvSpPr/>
          <p:nvPr/>
        </p:nvSpPr>
        <p:spPr>
          <a:xfrm>
            <a:off x="6784538" y="8648819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FF31C9"/>
          </a:solidFill>
          <a:ln/>
        </p:spPr>
      </p:sp>
      <p:sp>
        <p:nvSpPr>
          <p:cNvPr id="10" name="Text 7"/>
          <p:cNvSpPr/>
          <p:nvPr/>
        </p:nvSpPr>
        <p:spPr>
          <a:xfrm>
            <a:off x="6969443" y="8648819"/>
            <a:ext cx="876181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Dual-Stack (ms)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9743718" y="8648819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FF6DD9"/>
          </a:solidFill>
          <a:ln/>
        </p:spPr>
      </p:sp>
      <p:sp>
        <p:nvSpPr>
          <p:cNvPr id="12" name="Text 9"/>
          <p:cNvSpPr/>
          <p:nvPr/>
        </p:nvSpPr>
        <p:spPr>
          <a:xfrm>
            <a:off x="9928622" y="8648819"/>
            <a:ext cx="524113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6to4 (ms)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11565969" y="8648819"/>
            <a:ext cx="123944" cy="123944"/>
          </a:xfrm>
          <a:prstGeom prst="roundRect">
            <a:avLst>
              <a:gd name="adj" fmla="val 14755"/>
            </a:avLst>
          </a:prstGeom>
          <a:solidFill>
            <a:srgbClr val="FFA9E8"/>
          </a:solidFill>
          <a:ln/>
        </p:spPr>
      </p:sp>
      <p:sp>
        <p:nvSpPr>
          <p:cNvPr id="14" name="Text 11"/>
          <p:cNvSpPr/>
          <p:nvPr/>
        </p:nvSpPr>
        <p:spPr>
          <a:xfrm>
            <a:off x="11750873" y="8648819"/>
            <a:ext cx="645914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ISATAP (ms)</a:t>
            </a:r>
            <a:endParaRPr lang="en-US" sz="950" dirty="0"/>
          </a:p>
        </p:txBody>
      </p:sp>
      <p:sp>
        <p:nvSpPr>
          <p:cNvPr id="15" name="Shape 12"/>
          <p:cNvSpPr/>
          <p:nvPr/>
        </p:nvSpPr>
        <p:spPr>
          <a:xfrm>
            <a:off x="433745" y="9160193"/>
            <a:ext cx="4504968" cy="714018"/>
          </a:xfrm>
          <a:prstGeom prst="roundRect">
            <a:avLst>
              <a:gd name="adj" fmla="val 41661"/>
            </a:avLst>
          </a:prstGeom>
          <a:solidFill>
            <a:srgbClr val="2E2E2F"/>
          </a:solidFill>
          <a:ln/>
        </p:spPr>
      </p:sp>
      <p:sp>
        <p:nvSpPr>
          <p:cNvPr id="16" name="Text 13"/>
          <p:cNvSpPr/>
          <p:nvPr/>
        </p:nvSpPr>
        <p:spPr>
          <a:xfrm>
            <a:off x="557689" y="9284137"/>
            <a:ext cx="2416493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IPv4 &amp; ISATAP: Best Jitter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557689" y="9552027"/>
            <a:ext cx="4257080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Both achieve lowest jitter at 0.000226 ms, ideal for stable packet delivery.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5062657" y="9160193"/>
            <a:ext cx="4504968" cy="714018"/>
          </a:xfrm>
          <a:prstGeom prst="roundRect">
            <a:avLst>
              <a:gd name="adj" fmla="val 41661"/>
            </a:avLst>
          </a:prstGeom>
          <a:solidFill>
            <a:srgbClr val="2E2E2F"/>
          </a:solidFill>
          <a:ln/>
        </p:spPr>
      </p:sp>
      <p:sp>
        <p:nvSpPr>
          <p:cNvPr id="19" name="Text 16"/>
          <p:cNvSpPr/>
          <p:nvPr/>
        </p:nvSpPr>
        <p:spPr>
          <a:xfrm>
            <a:off x="5186601" y="9284137"/>
            <a:ext cx="1858804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6to4: Highest Jitter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5186601" y="9552027"/>
            <a:ext cx="4257080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Peaks at 0.000406 ms, indicating significant variability in packet timing.</a:t>
            </a:r>
            <a:endParaRPr lang="en-US" sz="950" dirty="0"/>
          </a:p>
        </p:txBody>
      </p:sp>
      <p:sp>
        <p:nvSpPr>
          <p:cNvPr id="21" name="Shape 18"/>
          <p:cNvSpPr/>
          <p:nvPr/>
        </p:nvSpPr>
        <p:spPr>
          <a:xfrm>
            <a:off x="9691568" y="9160193"/>
            <a:ext cx="4504968" cy="714018"/>
          </a:xfrm>
          <a:prstGeom prst="roundRect">
            <a:avLst>
              <a:gd name="adj" fmla="val 41661"/>
            </a:avLst>
          </a:prstGeom>
          <a:solidFill>
            <a:srgbClr val="2E2E2F"/>
          </a:solidFill>
          <a:ln/>
        </p:spPr>
      </p:sp>
      <p:sp>
        <p:nvSpPr>
          <p:cNvPr id="22" name="Text 19"/>
          <p:cNvSpPr/>
          <p:nvPr/>
        </p:nvSpPr>
        <p:spPr>
          <a:xfrm>
            <a:off x="9815513" y="9284137"/>
            <a:ext cx="1858804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Dual-Stack: Moderate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9815513" y="9552027"/>
            <a:ext cx="4257080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Moderate jitter, less optimal for latency-sensitive applications.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71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7" y="601980"/>
            <a:ext cx="12588002" cy="70257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167" y="601980"/>
            <a:ext cx="12588002" cy="70257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2025-12-10T18:18:55Z</dcterms:created>
  <dcterms:modified xsi:type="dcterms:W3CDTF">2025-12-10T18:18:55Z</dcterms:modified>
</cp:coreProperties>
</file>